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7" r:id="rId5"/>
    <p:sldId id="259" r:id="rId6"/>
    <p:sldId id="263" r:id="rId7"/>
    <p:sldId id="260" r:id="rId8"/>
    <p:sldId id="264" r:id="rId9"/>
    <p:sldId id="265" r:id="rId10"/>
    <p:sldId id="261" r:id="rId11"/>
    <p:sldId id="268" r:id="rId12"/>
    <p:sldId id="266" r:id="rId13"/>
    <p:sldId id="267" r:id="rId14"/>
    <p:sldId id="269" r:id="rId15"/>
    <p:sldId id="270" r:id="rId16"/>
    <p:sldId id="273" r:id="rId17"/>
    <p:sldId id="271" r:id="rId18"/>
    <p:sldId id="274" r:id="rId19"/>
    <p:sldId id="275" r:id="rId20"/>
    <p:sldId id="278" r:id="rId21"/>
    <p:sldId id="279" r:id="rId22"/>
    <p:sldId id="285" r:id="rId23"/>
    <p:sldId id="287" r:id="rId24"/>
    <p:sldId id="280" r:id="rId25"/>
    <p:sldId id="281" r:id="rId26"/>
    <p:sldId id="283" r:id="rId27"/>
    <p:sldId id="282" r:id="rId28"/>
    <p:sldId id="288" r:id="rId29"/>
    <p:sldId id="291" r:id="rId30"/>
    <p:sldId id="292" r:id="rId31"/>
    <p:sldId id="290" r:id="rId32"/>
    <p:sldId id="286" r:id="rId33"/>
    <p:sldId id="289" r:id="rId34"/>
    <p:sldId id="300" r:id="rId35"/>
    <p:sldId id="301" r:id="rId36"/>
    <p:sldId id="293" r:id="rId37"/>
    <p:sldId id="295" r:id="rId38"/>
    <p:sldId id="298" r:id="rId39"/>
    <p:sldId id="299" r:id="rId40"/>
    <p:sldId id="284" r:id="rId41"/>
    <p:sldId id="29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333333"/>
    <a:srgbClr val="CDCDCD"/>
    <a:srgbClr val="CCCCCC"/>
    <a:srgbClr val="777777"/>
    <a:srgbClr val="777766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BAEF0-A4C0-E615-EAF5-AFB9D82AC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B7F-39DB-248A-C679-DC15DD403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491FCC-B104-5348-1F69-FF864EC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DE095E-64A4-B822-C5E3-A00B6BCF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B00CA-9606-C564-E77E-1AD829A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9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2EFD-681D-DD80-95A8-C1ED866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C321DC-2DB4-6839-B29E-1D11ABDA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EBC2C-6372-4438-4980-442F3591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4C3A2-FC16-EC50-9A59-0CC44F1C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3F178-470F-4F75-240A-00EB7759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4D459C-0420-9ECE-359B-AF198BE37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81FAA5-9D7A-DCEC-135E-F19E5F1A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8C897-5A7C-9223-53BC-8818F4F0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A2DBD-39CB-B1D4-7727-7A41713B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99BD4-4F95-3893-09B8-259F9641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9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8B0B-332A-AE9F-4171-C7267A1A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EB94F-6C48-32DD-FAF6-1A64E980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10375A-861D-9832-1BDC-06696079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90D8E-F9FF-D9E3-047F-F148546C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52AD05-A5B8-0A9B-6F61-7BAF12F2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A8265-B0B5-6410-F7C6-E869AFF1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1DA979-E683-131F-D923-04F533567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6942AB-1803-C758-F55A-3DACEAFC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BF6E5-E152-D336-A191-895FD7CB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22B9D5-204F-7A16-F486-899BC530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A1D91-35A9-75F4-5142-14352F93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D726-BF67-9C1B-6180-ECB13C79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2C62E-C7DC-57BA-503A-F0A30660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07B72-7D81-00B3-8E6E-C5F2A3E1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2AE94-BC15-B723-C1C6-8FEC068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FDFFBF-99AE-1CD2-A08E-16E91BED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67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86A38-421F-41CC-540F-FD2C62D0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0E5D8-AB41-26C4-C111-4865C826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3B9179-4D0B-6FA4-4F72-7A5CBCAC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CBF805-8F3E-2B23-D9A6-B981BB2A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D07C13-F469-ED84-929E-51986CB91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7385B-4C9C-31BA-3ED8-67E97664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752FD1-72D0-1824-3ED3-437E588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8D222F-63B3-6716-BDC6-A96270B4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89780-5ECC-EF6F-ED18-F428E4D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F1D568-BCEB-0CC3-04F9-84F32294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04E3BB-2A74-E702-9EDB-AAF6E25D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33A472-AC4C-D2C9-0106-2E13E8C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73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BE282-8517-6058-7EC5-68208910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89985-B5E3-52FC-FA3E-4C09EFB1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0B5A4-6B1F-BBE7-B870-8743FED0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4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A11E9-DE65-7B4E-7663-51B823E4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5006F-23E2-F47D-EDA4-E9851328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AC551-0670-707F-7B54-A4730886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65DF2-356F-785A-BE14-22AFDF9E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D53A23-8864-40ED-79B1-90C9969E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CA6B7-D74D-8F07-0986-CC14DBB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9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6815F-92C0-BAF6-0AF9-6372090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A8B4E23-C969-842F-2B7C-9AC308743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80BCD0-FDCF-45FC-3448-F959D18C5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96CC73-D73F-552D-5FDE-DF1B531A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249E7-D57B-B06A-21AA-65DB45B4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958FA-1969-C9A2-B9B9-6C3FB8B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3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5DB6CA-77D9-32F3-C970-4F13DFC4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38FF5-196A-348D-5229-953F0429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9B2A2B-74E5-9056-D56F-3152EC0A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F4202-1692-713A-9ED2-86E68B9CE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E83EAB-8B55-9175-9929-71D944A7F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46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6%94%AF%E6%92%90%E5%90%91%E9%87%8F%E6%A9%9F-support-vector-machine-svm-%E8%A9%B3%E7%B4%B0%E6%8E%A8%E5%B0%8E-c320098a3d2e" TargetMode="External"/><Relationship Id="rId2" Type="http://schemas.openxmlformats.org/officeDocument/2006/relationships/hyperlink" Target="http://www.ngensis.com/titanic.ht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help.ithome.com.tw/m/articles/10304438" TargetMode="External"/><Relationship Id="rId4" Type="http://schemas.openxmlformats.org/officeDocument/2006/relationships/hyperlink" Target="https://ithelp.ithome.com.tw/articles/1023766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9%9B%9E%E9%9B%9E%E8%88%87%E5%85%94%E5%85%94%E7%9A%84%E5%B7%A5%E7%A8%8B%E4%B8%96%E7%95%8C/%E6%A9%9F%E5%99%A8%E5%AD%B8%E7%BF%92ml-note-sgd-momentum-adagrad-adam-optimizer-f20568c968db" TargetMode="External"/><Relationship Id="rId2" Type="http://schemas.openxmlformats.org/officeDocument/2006/relationships/hyperlink" Target="https://ithelp.ithome.com.tw/articles/1024049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anjiesun.medium.com/dl-ml%E7%AD%86%E8%A8%98-%E5%9B%9B-cross-entropy-binary-cross-entropy%E5%B7%AE%E5%88%A5-c9d06ca0a9df" TargetMode="External"/><Relationship Id="rId4" Type="http://schemas.openxmlformats.org/officeDocument/2006/relationships/hyperlink" Target="https://ithelp.ithome.com.tw/articles/1027182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人工智慧入門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44"/>
            <a:ext cx="9144000" cy="73866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閉上眼睛深吸氣，想想健章就打出來囉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32D0F-A7FE-D927-9897-98D0DED71860}"/>
              </a:ext>
            </a:extLst>
          </p:cNvPr>
          <p:cNvSpPr txBox="1"/>
          <p:nvPr/>
        </p:nvSpPr>
        <p:spPr>
          <a:xfrm>
            <a:off x="3095199" y="5439853"/>
            <a:ext cx="6097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楊宇翔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109502558 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劉裕方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109502559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顏紹同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109502561</a:t>
            </a:r>
          </a:p>
        </p:txBody>
      </p:sp>
    </p:spTree>
    <p:extLst>
      <p:ext uri="{BB962C8B-B14F-4D97-AF65-F5344CB8AC3E}">
        <p14:creationId xmlns:p14="http://schemas.microsoft.com/office/powerpoint/2010/main" val="2478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159" y="943885"/>
            <a:ext cx="4357681" cy="5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0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847" y="1361613"/>
            <a:ext cx="10614038" cy="43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56" y="1263500"/>
            <a:ext cx="7965814" cy="17748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CB83C5-DA22-3887-3F3A-F7ABE86C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6" y="3119533"/>
            <a:ext cx="6237940" cy="35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591" y="1989656"/>
            <a:ext cx="9844659" cy="27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650" y="1024324"/>
            <a:ext cx="7089732" cy="54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9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4" y="1653194"/>
            <a:ext cx="10545713" cy="4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4" y="1847348"/>
            <a:ext cx="6525192" cy="3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75" y="1089761"/>
            <a:ext cx="6944161" cy="13078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81A3FE2-B53E-6278-7AD2-8F6D7F0B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5" y="2481508"/>
            <a:ext cx="6944161" cy="3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9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741" y="1547017"/>
            <a:ext cx="10288517" cy="38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081" y="1728624"/>
            <a:ext cx="8363838" cy="40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6636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背景故事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3034" y="2202260"/>
            <a:ext cx="5233297" cy="217291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正如電影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鐵達尼號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的導演甘馬倫感慨地說道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「如果鐵達尼號是象徵人類文明的驕傲， 那麼冰山又代表甚麼呢？」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悼念和鐵達尼號葬身大洋的靈魂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69" y="2202260"/>
            <a:ext cx="5522156" cy="322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1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6" y="879176"/>
            <a:ext cx="7899748" cy="738664"/>
          </a:xfrm>
        </p:spPr>
        <p:txBody>
          <a:bodyPr>
            <a:noAutofit/>
          </a:bodyPr>
          <a:lstStyle/>
          <a:p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使用的做法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492" y="1834671"/>
            <a:ext cx="5763016" cy="217291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(Support Vector Machine) , SVM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(Random forest), RF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深度神經網路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(Deep Neural Networks) ,DNN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41BDCB-3070-D483-D221-D435B47A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05" y="4007581"/>
            <a:ext cx="3695962" cy="223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47FDB-F9C3-C0EB-B498-F814B183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40" y="4017460"/>
            <a:ext cx="2973888" cy="2230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30712-5987-0C70-5AC2-4B7437B2D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013081"/>
            <a:ext cx="2249661" cy="223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122F8F93-B7C4-A8F0-D48C-7209FFE41ECC}"/>
              </a:ext>
            </a:extLst>
          </p:cNvPr>
          <p:cNvSpPr txBox="1">
            <a:spLocks/>
          </p:cNvSpPr>
          <p:nvPr/>
        </p:nvSpPr>
        <p:spPr>
          <a:xfrm>
            <a:off x="1414202" y="633156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https://www.researchgate.net/publication/332777280_A_Mature-Tomato_Detection_Algorithm_Using_Machine_Learning_and_Color_Analysis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A3FBBB68-183A-0E79-F782-F9EE3352418E}"/>
              </a:ext>
            </a:extLst>
          </p:cNvPr>
          <p:cNvSpPr txBox="1">
            <a:spLocks/>
          </p:cNvSpPr>
          <p:nvPr/>
        </p:nvSpPr>
        <p:spPr>
          <a:xfrm>
            <a:off x="4065740" y="352299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https://commons.wikimedia.org/wiki/File:Random_forest_diagram_complete.png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0E64FE3-0D85-408B-0AC1-B906D28F4239}"/>
              </a:ext>
            </a:extLst>
          </p:cNvPr>
          <p:cNvSpPr txBox="1">
            <a:spLocks/>
          </p:cNvSpPr>
          <p:nvPr/>
        </p:nvSpPr>
        <p:spPr>
          <a:xfrm>
            <a:off x="7212904" y="624349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https://www.researchgate.net/publication/339600446_Deep_Neural_Network_for_Predicting_Ore_Production_by_Truck-Haulage_Systems_in_Open-Pit_Mines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08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" y="3136324"/>
            <a:ext cx="4488085" cy="2621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98D2EC-70B1-5C3B-8C66-8F541FB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41" y="3049817"/>
            <a:ext cx="6149376" cy="27945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「如何只用身高體重就來判斷是男生還是女生」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所有分類的問題都是在找右圖紅色那條分類的線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31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54" y="3065694"/>
            <a:ext cx="5581100" cy="26180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是一種監督式的學習方法，其基礎的概念非常簡單，就是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找到一個決策邊界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(decision boundary)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讓兩類之間的邊界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(margins)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，使其可以完美區隔開來。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4EF44-2172-74E2-E71C-0C4B5663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84" y="3943251"/>
            <a:ext cx="4248150" cy="92392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917CD35-D586-F3AA-0F41-E12DCDCC47DE}"/>
              </a:ext>
            </a:extLst>
          </p:cNvPr>
          <p:cNvCxnSpPr>
            <a:cxnSpLocks/>
          </p:cNvCxnSpPr>
          <p:nvPr/>
        </p:nvCxnSpPr>
        <p:spPr>
          <a:xfrm>
            <a:off x="6104350" y="2910670"/>
            <a:ext cx="0" cy="2989089"/>
          </a:xfrm>
          <a:prstGeom prst="line">
            <a:avLst/>
          </a:prstGeom>
          <a:ln w="12700">
            <a:solidFill>
              <a:srgbClr val="BBB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7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4" y="1283915"/>
            <a:ext cx="5982189" cy="49587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60"/>
          <a:stretch/>
        </p:blipFill>
        <p:spPr>
          <a:xfrm>
            <a:off x="6895578" y="242542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71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680" y="3260712"/>
            <a:ext cx="9128639" cy="274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/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所謂的森林就是由很多棵決策樹所組成。隨機森林是使用 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Bagging 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加上隨機特徵採樣的方法所產生出來的整體學習演算法。</a:t>
                </a:r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𝑅𝑎𝑛𝑑𝑜𝑚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𝐹𝑜𝑟𝑒𝑠𝑡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𝐵𝑎𝑔𝑔𝑖𝑛𝑔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+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𝐷𝑒𝑐𝑖𝑠𝑖𝑜𝑛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𝑇𝑟𝑒𝑒</m:t>
                      </m:r>
                    </m:oMath>
                  </m:oMathPara>
                </a14:m>
                <a:endParaRPr lang="zh-TW" altLang="en-US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blipFill>
                <a:blip r:embed="rId3"/>
                <a:stretch>
                  <a:fillRect l="-668" t="-2304" r="-200" b="-5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標題 2">
            <a:extLst>
              <a:ext uri="{FF2B5EF4-FFF2-40B4-BE49-F238E27FC236}">
                <a16:creationId xmlns:a16="http://schemas.microsoft.com/office/drawing/2014/main" id="{34879E32-48EC-0438-D931-DB4A60DE9505}"/>
              </a:ext>
            </a:extLst>
          </p:cNvPr>
          <p:cNvSpPr txBox="1">
            <a:spLocks/>
          </p:cNvSpPr>
          <p:nvPr/>
        </p:nvSpPr>
        <p:spPr>
          <a:xfrm>
            <a:off x="4207700" y="6243884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40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843908" y="2221214"/>
            <a:ext cx="46549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aggregating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從訓練資料中拿出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個樣本，並且建立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個分類器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個樣本放回去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：重新取樣原有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產生新的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，取樣的過程是均勻且可以重複取樣的。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21214"/>
            <a:ext cx="51244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1052186" y="509148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1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類似，但更強調針對錯誤部份加強學習以提昇整體的效率。重點是將大量弱學習的分類器（效率比較沒那麼好）逐步訓練成一個較強的分類器。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812" y="1991638"/>
            <a:ext cx="8190577" cy="389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3606452" y="602597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324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68" y="2530257"/>
            <a:ext cx="7961335" cy="33487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697793" y="840528"/>
            <a:ext cx="734181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從訓練集中抽取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筆資料出來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筆資料隨機挑選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個特徵做樣本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次，產生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棵決策樹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分類：多數投票機制進行預測、迴歸：平均機制進行預測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3469187" y="613612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85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34" y="1376609"/>
            <a:ext cx="6181594" cy="39627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C30F46F-D59C-DAB3-B971-B0627688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07" y="806150"/>
            <a:ext cx="4156732" cy="45332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443629" y="543128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libs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以及資料清洗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436107" y="5521054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切出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並且利用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來找出最佳超參數</a:t>
            </a:r>
          </a:p>
        </p:txBody>
      </p:sp>
    </p:spTree>
    <p:extLst>
      <p:ext uri="{BB962C8B-B14F-4D97-AF65-F5344CB8AC3E}">
        <p14:creationId xmlns:p14="http://schemas.microsoft.com/office/powerpoint/2010/main" val="324209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07" y="1218630"/>
            <a:ext cx="5634719" cy="39627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393945" y="561543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嘗試各種組合並且因出結果，顯示出最佳參數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116694" y="4688501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切割訓練以及驗證資料，利用最佳超參數來訓練模型。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681"/>
            <a:ext cx="6218548" cy="18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0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89"/>
            <a:ext cx="11434176" cy="1543477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英國的白星航運公司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(White Star Line)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的超級豪華郵輪，由湯瑪士。安德魯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處理設計， 她的船長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882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英尺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英吋，高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60.5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英尺；總重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46329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21831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匹馬力，航速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23~24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浬。船上裝潢極具堂皇，可稱為融匯了當時科技及精湛藝術結晶的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”海上浮宮”。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84B523-C770-AAF8-3FC4-65728863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41" y="2209672"/>
            <a:ext cx="3781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B8EB66-1F6D-8593-7C14-9DFFA5A6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67" y="2209672"/>
            <a:ext cx="357187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292BA9-B777-D6A6-F6BD-6C0D2DC5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88" y="4993059"/>
            <a:ext cx="8096250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B80DDB52-5FBE-C92A-1532-D022F5FBD176}"/>
              </a:ext>
            </a:extLst>
          </p:cNvPr>
          <p:cNvSpPr txBox="1">
            <a:spLocks/>
          </p:cNvSpPr>
          <p:nvPr/>
        </p:nvSpPr>
        <p:spPr>
          <a:xfrm>
            <a:off x="5257046" y="4719376"/>
            <a:ext cx="1484335" cy="273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▲建造中的鐵達尼號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E340A82-8B1F-046B-B578-92AAD1C9D161}"/>
              </a:ext>
            </a:extLst>
          </p:cNvPr>
          <p:cNvSpPr txBox="1">
            <a:spLocks/>
          </p:cNvSpPr>
          <p:nvPr/>
        </p:nvSpPr>
        <p:spPr>
          <a:xfrm>
            <a:off x="4790451" y="6525721"/>
            <a:ext cx="2417523" cy="27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▲鐵達尼號船上的豪華結構</a:t>
            </a:r>
          </a:p>
        </p:txBody>
      </p:sp>
    </p:spTree>
    <p:extLst>
      <p:ext uri="{BB962C8B-B14F-4D97-AF65-F5344CB8AC3E}">
        <p14:creationId xmlns:p14="http://schemas.microsoft.com/office/powerpoint/2010/main" val="377991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78" y="1509485"/>
            <a:ext cx="5573244" cy="28578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271397" y="4642334"/>
            <a:ext cx="5824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8832411" y="5984944"/>
            <a:ext cx="460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350" y="112056"/>
            <a:ext cx="3338186" cy="55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14" y="2522840"/>
            <a:ext cx="5982189" cy="24809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329" r="71733" b="-329"/>
          <a:stretch/>
        </p:blipFill>
        <p:spPr>
          <a:xfrm>
            <a:off x="6895578" y="243405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-329" r="4638" b="329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9" y="1549476"/>
            <a:ext cx="5667136" cy="4023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788325" y="1577567"/>
            <a:ext cx="63308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可有效減緩過擬合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(Overfitting)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的狀況發生，也可解決梯度爆炸或梯度消失等問題。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的輸出介於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。具有非線性、連續可微分、單調，並具有固定的輸出範圍。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層數的決定：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雖然從理論上說，層數越多擬合函數越強，但是實際上更深的層數可能會帶來過擬合的問題，同時也會增加訓練難度，使模型難以收斂。因此我們要在實際實驗中進行驗證，找到一個適中的量。</a:t>
            </a:r>
          </a:p>
        </p:txBody>
      </p:sp>
    </p:spTree>
    <p:extLst>
      <p:ext uri="{BB962C8B-B14F-4D97-AF65-F5344CB8AC3E}">
        <p14:creationId xmlns:p14="http://schemas.microsoft.com/office/powerpoint/2010/main" val="143226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187006"/>
            <a:ext cx="5548613" cy="4606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003985" y="1577567"/>
            <a:ext cx="61152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給定了一個明確的最大值與最小值。每個特徵中的最小值變成了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。數據會縮放到到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[0,1]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binarycross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-entropy)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因為標準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只考慮正樣本，而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同時考慮正負樣本，較為符合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 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這二種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做結合。有做參數的” 偏離校正”，使得每一次的學習率都會有個確定的範圍，會讓參數的更新較為平穩。常用的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846053"/>
            <a:ext cx="5508460" cy="31796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F0FCB4-6C00-6704-D677-A626058C9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7" y="5400136"/>
            <a:ext cx="4245595" cy="11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2" y="1188924"/>
            <a:ext cx="5924455" cy="46763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5F31B-CD3E-2507-7597-94F7318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6966"/>
            <a:ext cx="5968826" cy="46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3580589" y="4989406"/>
            <a:ext cx="52362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1" y="2130725"/>
            <a:ext cx="5662195" cy="2357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6A2E6F-F8B3-4FBA-5409-3D80D427B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19"/>
          <a:stretch/>
        </p:blipFill>
        <p:spPr>
          <a:xfrm>
            <a:off x="5943966" y="2242431"/>
            <a:ext cx="4280408" cy="2085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DEB55F-D8E0-283E-DF93-1D2455E5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30"/>
          <a:stretch/>
        </p:blipFill>
        <p:spPr>
          <a:xfrm>
            <a:off x="9521054" y="2242430"/>
            <a:ext cx="2564945" cy="20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9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62046" y="1551688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為了更方便使用者，我們開發了方便好用的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299638" y="5720510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https://github.com/mimirinko912/finalproject_easygui.git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9160C-EDCE-8B01-BDCA-8CFA75F7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9" y="1285875"/>
            <a:ext cx="42862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E82780-53E7-A723-6E72-43C8ABE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34" y="2100183"/>
            <a:ext cx="6264575" cy="34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52" y="1617130"/>
            <a:ext cx="4515373" cy="28445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7150140" y="5184438"/>
            <a:ext cx="73418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ui.py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排版介面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62766" y="4696108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8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en-US" altLang="zh-TW" sz="1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進行介面開發，相較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具有更高的可玩性。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Start.py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29" y="1599001"/>
            <a:ext cx="7130105" cy="37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04" y="1901782"/>
            <a:ext cx="5320125" cy="29778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9598494" y="6292071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檔案結構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282199" y="527595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front.py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中進行演算以及接收來自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GUI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按鈕的 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08" y="165819"/>
            <a:ext cx="2871878" cy="65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7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425091" y="3036585"/>
            <a:ext cx="73418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525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13054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1911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日下水， 經過數月的試航後，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日作首次航行，船長為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搭載了當時社會上不同階層的乘客共二千多人，於是日正午離開了南安普頓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(Southampton)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港， 預定渡過北大西洋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直達美國紐約。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26EC40-5EDE-D954-8A3B-BADEBEFE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80" y="2364613"/>
            <a:ext cx="6105525" cy="338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2B9E6724-5A7B-E55B-4DA5-D87E0C89B499}"/>
              </a:ext>
            </a:extLst>
          </p:cNvPr>
          <p:cNvSpPr txBox="1">
            <a:spLocks/>
          </p:cNvSpPr>
          <p:nvPr/>
        </p:nvSpPr>
        <p:spPr>
          <a:xfrm>
            <a:off x="2757813" y="5852982"/>
            <a:ext cx="7245262" cy="48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▲鐵達尼號的船長 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2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▲工程總設計師    湯瑪士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643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https://medium.com/chung-yi/ml%E5%85%A5%E9%96%80-%E5%8D%81%E4%B8%83-%E9%9A%A8%E6%A9%9F%E6%A3%AE%E6%9E%97-random-forest-6afc24871857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http://www.ngensis.com/titanic.htm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https://ithelp.ithome.com.tw/articles/10237661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https://ithelp.ithome.com.tw/m/articles/10304438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052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https://ithelp.ithome.com.tw/articles/10240494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https://medium.com/%E9%9B%9E%E9%9B%9E%E8%88%87%E5%85%94%E5%85%94%E7%9A%84%E5%B7%A5%E7%A8%8B%E4%B8%96%E7%95%8C/%E6%A9%9F%E5%99%A8%E5%AD%B8%E7%BF%92ml-note-sgd-momentum-adagrad-adam-optimizer-f20568c968db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https://ithelp.ithome.com.tw/articles/10271823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https://jianjiesun.medium.com/dl-ml%E7%AD%86%E8%A8%98-%E5%9B%9B-cross-entropy-binary-cross-entropy%E5%B7%AE%E5%88%A5-c9d06ca0a9df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4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42177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航行了近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天以後，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日上午起由無線電不斷收到她的航道上有冰山，下午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她正迎頭向冰山駛去，雖然在危急中避開了船頭和冰山正面撞擊， 但冰山在她的右舷前端吃水線以下畫破了一道幾百英尺的缺口， 海水迅速浸沒了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個水閘，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分鐘後，船頭部由於入水增重而下沉了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英尺， 午夜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時，船長命令發出無線電求救訊號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QCD,  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附近海域多艘船收到訊號，分別前往營救，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船長以” 婦孺優先” 的命令把乘客自救生艇載離遇難郵輪，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分，船員每隔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分鐘向上空發射火箭求救訊號；由於船上的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艘救生艇不敷應用， 乘客開始騷動，船前部繼續向下沉，船尾部向上翹起，乘員的疏散行動至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 最後一艘救生艇用完時被迫停頓。</a:t>
            </a:r>
          </a:p>
          <a:p>
            <a:pPr algn="l"/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分期間， 未能登上救生艇的乘客及船員超過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人仍留在將沉沒的巨輪上；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分，由於船身負荷過重而斷裂，船上照明系統眨動一下之後完全熄滅， 船斷成兩截，前部在海上消失，凌晨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分，翹起的船尾亦沉沒於晴朗夜空的大西洋上， 根據記載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1522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人遇難，生還者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D9472-FAB8-F6A3-013E-4FD3A2E2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69" y="5044206"/>
            <a:ext cx="2172549" cy="163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900F2A-317E-EF90-C8C9-28BE2C90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75" y="5042155"/>
            <a:ext cx="2789324" cy="1633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4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5425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br>
              <a:rPr lang="en-US" altLang="zh-TW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 Cleansing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7244" y="2540463"/>
            <a:ext cx="3874718" cy="217291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文字轉數字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209" y="2540463"/>
            <a:ext cx="6521045" cy="32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87" y="1164084"/>
            <a:ext cx="7694166" cy="50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" y="1182371"/>
            <a:ext cx="7516965" cy="50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7B3DD5-E963-D977-76BA-976103A7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409" y="2155353"/>
            <a:ext cx="11163182" cy="2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2015</Words>
  <Application>Microsoft Office PowerPoint</Application>
  <PresentationFormat>寬螢幕</PresentationFormat>
  <Paragraphs>128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微軟正黑體</vt:lpstr>
      <vt:lpstr>Arial</vt:lpstr>
      <vt:lpstr>Calibri</vt:lpstr>
      <vt:lpstr>Calibri Light</vt:lpstr>
      <vt:lpstr>Cambria Math</vt:lpstr>
      <vt:lpstr>Office 佈景主題</vt:lpstr>
      <vt:lpstr>人工智慧入門</vt:lpstr>
      <vt:lpstr>背景故事</vt:lpstr>
      <vt:lpstr>夢斷冰洋</vt:lpstr>
      <vt:lpstr>夢斷冰洋</vt:lpstr>
      <vt:lpstr>夢斷冰洋</vt:lpstr>
      <vt:lpstr>資料清洗 Data Cleansing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使用的做法</vt:lpstr>
      <vt:lpstr>SVM</vt:lpstr>
      <vt:lpstr>SVM</vt:lpstr>
      <vt:lpstr>SVM</vt:lpstr>
      <vt:lpstr>RF</vt:lpstr>
      <vt:lpstr>RF</vt:lpstr>
      <vt:lpstr>RF</vt:lpstr>
      <vt:lpstr>RF</vt:lpstr>
      <vt:lpstr>RF</vt:lpstr>
      <vt:lpstr>RF</vt:lpstr>
      <vt:lpstr>RF</vt:lpstr>
      <vt:lpstr>RF</vt:lpstr>
      <vt:lpstr>DNN</vt:lpstr>
      <vt:lpstr>DNN</vt:lpstr>
      <vt:lpstr>DNN</vt:lpstr>
      <vt:lpstr>DNN</vt:lpstr>
      <vt:lpstr>GUI</vt:lpstr>
      <vt:lpstr>GUI</vt:lpstr>
      <vt:lpstr>GUI</vt:lpstr>
      <vt:lpstr>GUI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人工智慧入門</dc:title>
  <dc:creator>宇翔 楊</dc:creator>
  <cp:lastModifiedBy>宇翔 楊</cp:lastModifiedBy>
  <cp:revision>14</cp:revision>
  <dcterms:created xsi:type="dcterms:W3CDTF">2023-05-22T15:47:44Z</dcterms:created>
  <dcterms:modified xsi:type="dcterms:W3CDTF">2023-06-04T17:14:40Z</dcterms:modified>
</cp:coreProperties>
</file>